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7"/>
  </p:notesMasterIdLst>
  <p:handoutMasterIdLst>
    <p:handoutMasterId r:id="rId8"/>
  </p:handoutMasterIdLst>
  <p:sldIdLst>
    <p:sldId id="261" r:id="rId2"/>
    <p:sldId id="481" r:id="rId3"/>
    <p:sldId id="574" r:id="rId4"/>
    <p:sldId id="609" r:id="rId5"/>
    <p:sldId id="610" r:id="rId6"/>
  </p:sldIdLst>
  <p:sldSz cx="9144000" cy="6858000" type="screen4x3"/>
  <p:notesSz cx="6858000" cy="100520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CC99"/>
    <a:srgbClr val="384A94"/>
    <a:srgbClr val="D5D5FF"/>
    <a:srgbClr val="CCECFF"/>
    <a:srgbClr val="EFF9FF"/>
    <a:srgbClr val="D5EFFF"/>
    <a:srgbClr val="55C37A"/>
    <a:srgbClr val="FFFFCC"/>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81443" autoAdjust="0"/>
  </p:normalViewPr>
  <p:slideViewPr>
    <p:cSldViewPr>
      <p:cViewPr varScale="1">
        <p:scale>
          <a:sx n="39" d="100"/>
          <a:sy n="39" d="100"/>
        </p:scale>
        <p:origin x="1517" y="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0659" name="Rectangle 3"/>
          <p:cNvSpPr>
            <a:spLocks noGrp="1" noChangeArrowheads="1"/>
          </p:cNvSpPr>
          <p:nvPr>
            <p:ph type="dt" sz="quarter"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0660" name="Rectangle 4"/>
          <p:cNvSpPr>
            <a:spLocks noGrp="1" noChangeArrowheads="1"/>
          </p:cNvSpPr>
          <p:nvPr>
            <p:ph type="ftr" sz="quarter" idx="2"/>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0661" name="Rectangle 5"/>
          <p:cNvSpPr>
            <a:spLocks noGrp="1" noChangeArrowheads="1"/>
          </p:cNvSpPr>
          <p:nvPr>
            <p:ph type="sldNum" sz="quarter" idx="3"/>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39577D1-B2A1-402A-B7B5-CE6EAB3E0D87}" type="slidenum">
              <a:rPr lang="en-US"/>
              <a:pPr/>
              <a:t>‹#›</a:t>
            </a:fld>
            <a:endParaRPr lang="en-US"/>
          </a:p>
        </p:txBody>
      </p:sp>
    </p:spTree>
    <p:extLst>
      <p:ext uri="{BB962C8B-B14F-4D97-AF65-F5344CB8AC3E}">
        <p14:creationId xmlns:p14="http://schemas.microsoft.com/office/powerpoint/2010/main" val="4014493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503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915988" y="754063"/>
            <a:ext cx="5026025" cy="376872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775297"/>
            <a:ext cx="5486400" cy="45229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9547317"/>
            <a:ext cx="2971800" cy="50309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C648E7-3A21-4E05-9F45-05274052E9C8}" type="slidenum">
              <a:rPr lang="en-US"/>
              <a:pPr/>
              <a:t>‹#›</a:t>
            </a:fld>
            <a:endParaRPr lang="en-US"/>
          </a:p>
        </p:txBody>
      </p:sp>
    </p:spTree>
    <p:extLst>
      <p:ext uri="{BB962C8B-B14F-4D97-AF65-F5344CB8AC3E}">
        <p14:creationId xmlns:p14="http://schemas.microsoft.com/office/powerpoint/2010/main" val="34067930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84BA-55AD-4B17-980B-1B5D061C55E0}" type="slidenum">
              <a:rPr lang="en-US"/>
              <a:pPr/>
              <a:t>1</a:t>
            </a:fld>
            <a:endParaRPr lang="en-US"/>
          </a:p>
        </p:txBody>
      </p:sp>
      <p:sp>
        <p:nvSpPr>
          <p:cNvPr id="14338" name="Rectangle 2"/>
          <p:cNvSpPr>
            <a:spLocks noGrp="1" noRot="1" noChangeAspect="1" noChangeArrowheads="1" noTextEdit="1"/>
          </p:cNvSpPr>
          <p:nvPr>
            <p:ph type="sldImg"/>
          </p:nvPr>
        </p:nvSpPr>
        <p:spPr>
          <a:xfrm>
            <a:off x="915988" y="754063"/>
            <a:ext cx="5026025" cy="3768725"/>
          </a:xfrm>
          <a:ln/>
        </p:spPr>
      </p:sp>
      <p:sp>
        <p:nvSpPr>
          <p:cNvPr id="14339"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260664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are the key pedagogical principles which underpin the teaching.  In the slides which follow, where the teaching is using these principles, they</a:t>
            </a:r>
            <a:r>
              <a:rPr lang="en-GB" baseline="0" dirty="0"/>
              <a:t> are shown</a:t>
            </a:r>
            <a:r>
              <a:rPr lang="en-GB" dirty="0"/>
              <a:t> in cream text boxes.</a:t>
            </a:r>
          </a:p>
          <a:p>
            <a:r>
              <a:rPr lang="en-GB" dirty="0"/>
              <a:t>If you are not familiar with the principles</a:t>
            </a:r>
            <a:r>
              <a:rPr lang="en-GB" baseline="0" dirty="0"/>
              <a:t> you might like to listen to the PPT with audio which explains them.</a:t>
            </a:r>
            <a:endParaRPr lang="en-GB" dirty="0"/>
          </a:p>
        </p:txBody>
      </p:sp>
      <p:sp>
        <p:nvSpPr>
          <p:cNvPr id="4" name="Slide Number Placeholder 3"/>
          <p:cNvSpPr>
            <a:spLocks noGrp="1"/>
          </p:cNvSpPr>
          <p:nvPr>
            <p:ph type="sldNum" sz="quarter" idx="10"/>
          </p:nvPr>
        </p:nvSpPr>
        <p:spPr/>
        <p:txBody>
          <a:bodyPr/>
          <a:lstStyle/>
          <a:p>
            <a:fld id="{88C648E7-3A21-4E05-9F45-05274052E9C8}" type="slidenum">
              <a:rPr lang="en-US" smtClean="0"/>
              <a:pPr/>
              <a:t>2</a:t>
            </a:fld>
            <a:endParaRPr lang="en-US"/>
          </a:p>
        </p:txBody>
      </p:sp>
    </p:spTree>
    <p:extLst>
      <p:ext uri="{BB962C8B-B14F-4D97-AF65-F5344CB8AC3E}">
        <p14:creationId xmlns:p14="http://schemas.microsoft.com/office/powerpoint/2010/main" val="3505981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text examples and discussion in this presentation concentrate on the fourth point on the slide.</a:t>
            </a:r>
          </a:p>
        </p:txBody>
      </p:sp>
      <p:sp>
        <p:nvSpPr>
          <p:cNvPr id="4" name="Slide Number Placeholder 3"/>
          <p:cNvSpPr>
            <a:spLocks noGrp="1"/>
          </p:cNvSpPr>
          <p:nvPr>
            <p:ph type="sldNum" sz="quarter" idx="5"/>
          </p:nvPr>
        </p:nvSpPr>
        <p:spPr/>
        <p:txBody>
          <a:bodyPr/>
          <a:lstStyle/>
          <a:p>
            <a:fld id="{88C648E7-3A21-4E05-9F45-05274052E9C8}" type="slidenum">
              <a:rPr lang="en-US" smtClean="0"/>
              <a:pPr/>
              <a:t>3</a:t>
            </a:fld>
            <a:endParaRPr lang="en-US"/>
          </a:p>
        </p:txBody>
      </p:sp>
    </p:spTree>
    <p:extLst>
      <p:ext uri="{BB962C8B-B14F-4D97-AF65-F5344CB8AC3E}">
        <p14:creationId xmlns:p14="http://schemas.microsoft.com/office/powerpoint/2010/main" val="2894936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tx1"/>
                </a:solidFill>
              </a:rPr>
              <a:t>In discussing these examples from Matilda by Roald Dahl, emphasise that names given to characters can form part of the concrete, specific and visual nature of the descriptions that help us form a picture of them, but that names can also help us make inferences about a character. What does each name make us think or feel about the character? You could mention:</a:t>
            </a:r>
          </a:p>
          <a:p>
            <a:pPr marL="171450" indent="-171450">
              <a:buFont typeface="Arial" panose="020B0604020202020204" pitchFamily="34" charset="0"/>
              <a:buChar char="•"/>
            </a:pPr>
            <a:r>
              <a:rPr lang="en-GB" dirty="0">
                <a:solidFill>
                  <a:schemeClr val="tx1"/>
                </a:solidFill>
              </a:rPr>
              <a:t>Wormwood is a bitter herb used as a medicine but toxic in quantities; Roald Dahl might be stressing the unpleasant side of the character that is also shown in his appearance. There are connotations of devious, dishonest behaviour which he’s noted for in his car salesman job – describing someone as a ‘worm’ suggests unworthy behaviour? ‘Woodworm’ is a parasite or pest of course.  </a:t>
            </a:r>
          </a:p>
          <a:p>
            <a:pPr marL="171450" indent="-171450">
              <a:buFont typeface="Arial" panose="020B0604020202020204" pitchFamily="34" charset="0"/>
              <a:buChar char="•"/>
            </a:pPr>
            <a:r>
              <a:rPr lang="en-GB" dirty="0">
                <a:solidFill>
                  <a:schemeClr val="tx1"/>
                </a:solidFill>
              </a:rPr>
              <a:t>Miss Trunchbull is headmistress of </a:t>
            </a:r>
            <a:r>
              <a:rPr lang="en-GB" dirty="0" err="1">
                <a:solidFill>
                  <a:schemeClr val="tx1"/>
                </a:solidFill>
              </a:rPr>
              <a:t>Crunchem</a:t>
            </a:r>
            <a:r>
              <a:rPr lang="en-GB" dirty="0">
                <a:solidFill>
                  <a:schemeClr val="tx1"/>
                </a:solidFill>
              </a:rPr>
              <a:t> Hall, a bully and a terror who hates children. Her name suggests her size and strength, ‘as strong as a bull’, reinforcing the way she moves around the school – ‘like a bull in a china shop’ perhaps. There are echoes of her violent temperament, not just in the harsh sounds of her name but maybe its likeness to ‘truncheon’ or ‘punchbag’.</a:t>
            </a:r>
          </a:p>
          <a:p>
            <a:pPr marL="171450" indent="-171450">
              <a:buFont typeface="Arial" panose="020B0604020202020204" pitchFamily="34" charset="0"/>
              <a:buChar char="•"/>
            </a:pPr>
            <a:r>
              <a:rPr lang="en-GB" dirty="0">
                <a:solidFill>
                  <a:schemeClr val="tx1"/>
                </a:solidFill>
              </a:rPr>
              <a:t>Miss Honey is an opposite to her step-aunt, her name suggesting her sweet nature, ‘golden’ looks and how precious she is to Matilda and classmates.</a:t>
            </a:r>
          </a:p>
          <a:p>
            <a:endParaRPr lang="en-GB" dirty="0">
              <a:solidFill>
                <a:schemeClr val="tx1"/>
              </a:solidFill>
            </a:endParaRPr>
          </a:p>
          <a:p>
            <a:endParaRPr lang="en-GB" dirty="0">
              <a:solidFill>
                <a:schemeClr val="tx1"/>
              </a:solidFill>
            </a:endParaRPr>
          </a:p>
          <a:p>
            <a:endParaRPr lang="en-GB" dirty="0">
              <a:solidFill>
                <a:schemeClr val="tx1"/>
              </a:solidFill>
            </a:endParaRPr>
          </a:p>
        </p:txBody>
      </p:sp>
      <p:sp>
        <p:nvSpPr>
          <p:cNvPr id="4" name="Slide Number Placeholder 3"/>
          <p:cNvSpPr>
            <a:spLocks noGrp="1"/>
          </p:cNvSpPr>
          <p:nvPr>
            <p:ph type="sldNum" sz="quarter" idx="5"/>
          </p:nvPr>
        </p:nvSpPr>
        <p:spPr/>
        <p:txBody>
          <a:bodyPr/>
          <a:lstStyle/>
          <a:p>
            <a:fld id="{88C648E7-3A21-4E05-9F45-05274052E9C8}" type="slidenum">
              <a:rPr lang="en-US" smtClean="0"/>
              <a:pPr/>
              <a:t>4</a:t>
            </a:fld>
            <a:endParaRPr lang="en-US"/>
          </a:p>
        </p:txBody>
      </p:sp>
    </p:spTree>
    <p:extLst>
      <p:ext uri="{BB962C8B-B14F-4D97-AF65-F5344CB8AC3E}">
        <p14:creationId xmlns:p14="http://schemas.microsoft.com/office/powerpoint/2010/main" val="1801803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key: our research shows that teachers need</a:t>
            </a:r>
            <a:r>
              <a:rPr lang="en-GB" baseline="0" dirty="0"/>
              <a:t> to ‘practise’ verbalising the link for themselves; and then share it with students (and discuss it in the context of the students’ own writing).</a:t>
            </a:r>
            <a:endParaRPr lang="en-GB" dirty="0"/>
          </a:p>
        </p:txBody>
      </p:sp>
      <p:sp>
        <p:nvSpPr>
          <p:cNvPr id="4" name="Slide Number Placeholder 3"/>
          <p:cNvSpPr>
            <a:spLocks noGrp="1"/>
          </p:cNvSpPr>
          <p:nvPr>
            <p:ph type="sldNum" sz="quarter" idx="5"/>
          </p:nvPr>
        </p:nvSpPr>
        <p:spPr/>
        <p:txBody>
          <a:bodyPr/>
          <a:lstStyle/>
          <a:p>
            <a:fld id="{88C648E7-3A21-4E05-9F45-05274052E9C8}" type="slidenum">
              <a:rPr lang="en-US" smtClean="0"/>
              <a:pPr/>
              <a:t>5</a:t>
            </a:fld>
            <a:endParaRPr lang="en-US"/>
          </a:p>
        </p:txBody>
      </p:sp>
    </p:spTree>
    <p:extLst>
      <p:ext uri="{BB962C8B-B14F-4D97-AF65-F5344CB8AC3E}">
        <p14:creationId xmlns:p14="http://schemas.microsoft.com/office/powerpoint/2010/main" val="123801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9330" name="Group 2"/>
          <p:cNvGrpSpPr>
            <a:grpSpLocks/>
          </p:cNvGrpSpPr>
          <p:nvPr/>
        </p:nvGrpSpPr>
        <p:grpSpPr bwMode="auto">
          <a:xfrm>
            <a:off x="0" y="0"/>
            <a:ext cx="9144000" cy="6858000"/>
            <a:chOff x="0" y="0"/>
            <a:chExt cx="5760" cy="4320"/>
          </a:xfrm>
        </p:grpSpPr>
        <p:sp>
          <p:nvSpPr>
            <p:cNvPr id="9933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933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grpSp>
          <p:nvGrpSpPr>
            <p:cNvPr id="99333" name="Group 5"/>
            <p:cNvGrpSpPr>
              <a:grpSpLocks/>
            </p:cNvGrpSpPr>
            <p:nvPr/>
          </p:nvGrpSpPr>
          <p:grpSpPr bwMode="auto">
            <a:xfrm>
              <a:off x="0" y="672"/>
              <a:ext cx="1806" cy="1989"/>
              <a:chOff x="0" y="672"/>
              <a:chExt cx="1806" cy="1989"/>
            </a:xfrm>
          </p:grpSpPr>
          <p:sp>
            <p:nvSpPr>
              <p:cNvPr id="9933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3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3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3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934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sp>
            <p:nvSpPr>
              <p:cNvPr id="9934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GB" sz="2215">
                  <a:latin typeface="Times New Roman" pitchFamily="18" charset="0"/>
                </a:endParaRPr>
              </a:p>
            </p:txBody>
          </p:sp>
          <p:sp>
            <p:nvSpPr>
              <p:cNvPr id="9934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GB" sz="2215">
                  <a:latin typeface="Times New Roman" pitchFamily="18" charset="0"/>
                </a:endParaRPr>
              </a:p>
            </p:txBody>
          </p:sp>
        </p:grpSp>
      </p:grpSp>
      <p:sp>
        <p:nvSpPr>
          <p:cNvPr id="99344"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99345" name="Rectangle 17"/>
          <p:cNvSpPr>
            <a:spLocks noGrp="1" noChangeArrowheads="1"/>
          </p:cNvSpPr>
          <p:nvPr>
            <p:ph type="ftr" sz="quarter" idx="3"/>
          </p:nvPr>
        </p:nvSpPr>
        <p:spPr/>
        <p:txBody>
          <a:bodyPr/>
          <a:lstStyle>
            <a:lvl1pPr>
              <a:defRPr/>
            </a:lvl1pPr>
          </a:lstStyle>
          <a:p>
            <a:endParaRPr lang="en-US"/>
          </a:p>
        </p:txBody>
      </p:sp>
      <p:sp>
        <p:nvSpPr>
          <p:cNvPr id="99346" name="Rectangle 18"/>
          <p:cNvSpPr>
            <a:spLocks noGrp="1" noChangeArrowheads="1"/>
          </p:cNvSpPr>
          <p:nvPr>
            <p:ph type="sldNum" sz="quarter" idx="4"/>
          </p:nvPr>
        </p:nvSpPr>
        <p:spPr/>
        <p:txBody>
          <a:bodyPr/>
          <a:lstStyle>
            <a:lvl1pPr>
              <a:defRPr/>
            </a:lvl1pPr>
          </a:lstStyle>
          <a:p>
            <a:fld id="{928B8021-518E-4444-803D-6368375A8850}" type="slidenum">
              <a:rPr lang="en-US"/>
              <a:pPr/>
              <a:t>‹#›</a:t>
            </a:fld>
            <a:endParaRPr lang="en-US"/>
          </a:p>
        </p:txBody>
      </p:sp>
      <p:sp>
        <p:nvSpPr>
          <p:cNvPr id="99347" name="Rectangle 19"/>
          <p:cNvSpPr>
            <a:spLocks noGrp="1" noChangeArrowheads="1"/>
          </p:cNvSpPr>
          <p:nvPr>
            <p:ph type="ctrTitle"/>
          </p:nvPr>
        </p:nvSpPr>
        <p:spPr>
          <a:xfrm>
            <a:off x="2971800" y="1828800"/>
            <a:ext cx="6019800" cy="2209800"/>
          </a:xfrm>
        </p:spPr>
        <p:txBody>
          <a:bodyPr/>
          <a:lstStyle>
            <a:lvl1pPr>
              <a:defRPr sz="4616">
                <a:solidFill>
                  <a:srgbClr val="FFFFFF"/>
                </a:solidFill>
              </a:defRPr>
            </a:lvl1pPr>
          </a:lstStyle>
          <a:p>
            <a:r>
              <a:rPr lang="en-US"/>
              <a:t>Click to edit Master title style</a:t>
            </a:r>
          </a:p>
        </p:txBody>
      </p:sp>
      <p:sp>
        <p:nvSpPr>
          <p:cNvPr id="9934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139"/>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B33B30B-0559-45AF-BD4C-0A67DCE494A3}"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457200"/>
            <a:ext cx="6031523"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0FD6A94-7B7B-45BC-B182-11493A102A19}"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981200"/>
            <a:ext cx="8229600" cy="3886200"/>
          </a:xfrm>
        </p:spPr>
        <p:txBody>
          <a:bodyPr/>
          <a:lstStyle/>
          <a:p>
            <a:endParaRPr lang="en-GB"/>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A33EFEC2-447E-47B5-82EC-485651B8DD4A}"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32371F7-CEE0-4AF0-87BE-4D51F1612E4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93BB0EA1-6604-4695-83C9-111488B4725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2338" y="1981200"/>
            <a:ext cx="4044462" cy="3886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1602B4F-3055-4CC8-93F0-6C29671ADA6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4F0189C7-E73C-4E91-B7B7-8041E4B4D174}"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139ACA1-5F09-4DE5-83C0-43B1BA6C5F0F}"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C39B2B38-D11A-4162-A07D-19CF903C6249}"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A8A4E89-24C6-42F1-85B8-DFB8A3A8820C}"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B331C36-0522-4F0A-BB7D-8449E7C99AB2}"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8"/>
            </a:lvl1pPr>
          </a:lstStyle>
          <a:p>
            <a:endParaRPr lang="en-US"/>
          </a:p>
        </p:txBody>
      </p:sp>
      <p:sp>
        <p:nvSpPr>
          <p:cNvPr id="9830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8">
                <a:latin typeface="Arial Black" pitchFamily="34" charset="0"/>
              </a:defRPr>
            </a:lvl1pPr>
          </a:lstStyle>
          <a:p>
            <a:fld id="{54BE24D9-E976-4E65-98A0-3A8F250EA8A5}" type="slidenum">
              <a:rPr lang="en-US"/>
              <a:pPr/>
              <a:t>‹#›</a:t>
            </a:fld>
            <a:endParaRPr lang="en-US"/>
          </a:p>
        </p:txBody>
      </p:sp>
      <p:grpSp>
        <p:nvGrpSpPr>
          <p:cNvPr id="98308" name="Group 4"/>
          <p:cNvGrpSpPr>
            <a:grpSpLocks/>
          </p:cNvGrpSpPr>
          <p:nvPr/>
        </p:nvGrpSpPr>
        <p:grpSpPr bwMode="auto">
          <a:xfrm>
            <a:off x="0" y="0"/>
            <a:ext cx="9144000" cy="546100"/>
            <a:chOff x="0" y="0"/>
            <a:chExt cx="5760" cy="344"/>
          </a:xfrm>
        </p:grpSpPr>
        <p:sp>
          <p:nvSpPr>
            <p:cNvPr id="9830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GB" sz="2215">
                <a:latin typeface="Times New Roman" pitchFamily="18" charset="0"/>
              </a:endParaRPr>
            </a:p>
          </p:txBody>
        </p:sp>
        <p:sp>
          <p:nvSpPr>
            <p:cNvPr id="9831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n-GB" sz="2215">
                <a:latin typeface="Times New Roman" pitchFamily="18" charset="0"/>
              </a:endParaRPr>
            </a:p>
          </p:txBody>
        </p:sp>
        <p:sp>
          <p:nvSpPr>
            <p:cNvPr id="9831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n-GB">
                <a:solidFill>
                  <a:schemeClr val="hlink"/>
                </a:solidFill>
              </a:endParaRPr>
            </a:p>
          </p:txBody>
        </p:sp>
        <p:sp>
          <p:nvSpPr>
            <p:cNvPr id="9831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n-GB" sz="2215">
                <a:latin typeface="Times New Roman" pitchFamily="18" charset="0"/>
              </a:endParaRPr>
            </a:p>
          </p:txBody>
        </p:sp>
        <p:sp>
          <p:nvSpPr>
            <p:cNvPr id="9831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n-GB">
                <a:solidFill>
                  <a:schemeClr val="accent2"/>
                </a:solidFill>
              </a:endParaRPr>
            </a:p>
          </p:txBody>
        </p:sp>
        <p:sp>
          <p:nvSpPr>
            <p:cNvPr id="9831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n-GB">
                <a:solidFill>
                  <a:schemeClr val="accent2"/>
                </a:solidFill>
              </a:endParaRPr>
            </a:p>
          </p:txBody>
        </p:sp>
      </p:grpSp>
      <p:sp>
        <p:nvSpPr>
          <p:cNvPr id="9831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831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832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108"/>
            </a:lvl1p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sldNum="0" hdr="0" ftr="0" dt="0"/>
  <p:txStyles>
    <p:titleStyle>
      <a:lvl1pPr algn="l" rtl="0" fontAlgn="base">
        <a:spcBef>
          <a:spcPct val="0"/>
        </a:spcBef>
        <a:spcAft>
          <a:spcPct val="0"/>
        </a:spcAft>
        <a:defRPr sz="4062">
          <a:solidFill>
            <a:schemeClr val="tx1"/>
          </a:solidFill>
          <a:latin typeface="+mj-lt"/>
          <a:ea typeface="+mj-ea"/>
          <a:cs typeface="+mj-cs"/>
        </a:defRPr>
      </a:lvl1pPr>
      <a:lvl2pPr algn="l" rtl="0" fontAlgn="base">
        <a:spcBef>
          <a:spcPct val="0"/>
        </a:spcBef>
        <a:spcAft>
          <a:spcPct val="0"/>
        </a:spcAft>
        <a:defRPr sz="4062">
          <a:solidFill>
            <a:schemeClr val="tx1"/>
          </a:solidFill>
          <a:latin typeface="Arial" charset="0"/>
          <a:cs typeface="Arial" charset="0"/>
        </a:defRPr>
      </a:lvl2pPr>
      <a:lvl3pPr algn="l" rtl="0" fontAlgn="base">
        <a:spcBef>
          <a:spcPct val="0"/>
        </a:spcBef>
        <a:spcAft>
          <a:spcPct val="0"/>
        </a:spcAft>
        <a:defRPr sz="4062">
          <a:solidFill>
            <a:schemeClr val="tx1"/>
          </a:solidFill>
          <a:latin typeface="Arial" charset="0"/>
          <a:cs typeface="Arial" charset="0"/>
        </a:defRPr>
      </a:lvl3pPr>
      <a:lvl4pPr algn="l" rtl="0" fontAlgn="base">
        <a:spcBef>
          <a:spcPct val="0"/>
        </a:spcBef>
        <a:spcAft>
          <a:spcPct val="0"/>
        </a:spcAft>
        <a:defRPr sz="4062">
          <a:solidFill>
            <a:schemeClr val="tx1"/>
          </a:solidFill>
          <a:latin typeface="Arial" charset="0"/>
          <a:cs typeface="Arial" charset="0"/>
        </a:defRPr>
      </a:lvl4pPr>
      <a:lvl5pPr algn="l" rtl="0" fontAlgn="base">
        <a:spcBef>
          <a:spcPct val="0"/>
        </a:spcBef>
        <a:spcAft>
          <a:spcPct val="0"/>
        </a:spcAft>
        <a:defRPr sz="4062">
          <a:solidFill>
            <a:schemeClr val="tx1"/>
          </a:solidFill>
          <a:latin typeface="Arial" charset="0"/>
          <a:cs typeface="Arial" charset="0"/>
        </a:defRPr>
      </a:lvl5pPr>
      <a:lvl6pPr marL="422041" algn="l" rtl="0" fontAlgn="base">
        <a:spcBef>
          <a:spcPct val="0"/>
        </a:spcBef>
        <a:spcAft>
          <a:spcPct val="0"/>
        </a:spcAft>
        <a:defRPr sz="4062">
          <a:solidFill>
            <a:schemeClr val="tx1"/>
          </a:solidFill>
          <a:latin typeface="Arial" charset="0"/>
          <a:cs typeface="Arial" charset="0"/>
        </a:defRPr>
      </a:lvl6pPr>
      <a:lvl7pPr marL="844083" algn="l" rtl="0" fontAlgn="base">
        <a:spcBef>
          <a:spcPct val="0"/>
        </a:spcBef>
        <a:spcAft>
          <a:spcPct val="0"/>
        </a:spcAft>
        <a:defRPr sz="4062">
          <a:solidFill>
            <a:schemeClr val="tx1"/>
          </a:solidFill>
          <a:latin typeface="Arial" charset="0"/>
          <a:cs typeface="Arial" charset="0"/>
        </a:defRPr>
      </a:lvl7pPr>
      <a:lvl8pPr marL="1266124" algn="l" rtl="0" fontAlgn="base">
        <a:spcBef>
          <a:spcPct val="0"/>
        </a:spcBef>
        <a:spcAft>
          <a:spcPct val="0"/>
        </a:spcAft>
        <a:defRPr sz="4062">
          <a:solidFill>
            <a:schemeClr val="tx1"/>
          </a:solidFill>
          <a:latin typeface="Arial" charset="0"/>
          <a:cs typeface="Arial" charset="0"/>
        </a:defRPr>
      </a:lvl8pPr>
      <a:lvl9pPr marL="1688165" algn="l" rtl="0" fontAlgn="base">
        <a:spcBef>
          <a:spcPct val="0"/>
        </a:spcBef>
        <a:spcAft>
          <a:spcPct val="0"/>
        </a:spcAft>
        <a:defRPr sz="4062">
          <a:solidFill>
            <a:schemeClr val="tx1"/>
          </a:solidFill>
          <a:latin typeface="Arial" charset="0"/>
          <a:cs typeface="Arial" charset="0"/>
        </a:defRPr>
      </a:lvl9pPr>
    </p:titleStyle>
    <p:bodyStyle>
      <a:lvl1pPr marL="316531" indent="-316531" algn="l" rtl="0" fontAlgn="base">
        <a:spcBef>
          <a:spcPct val="20000"/>
        </a:spcBef>
        <a:spcAft>
          <a:spcPct val="0"/>
        </a:spcAft>
        <a:buClr>
          <a:schemeClr val="bg2"/>
        </a:buClr>
        <a:buSzPct val="75000"/>
        <a:buFont typeface="Wingdings" pitchFamily="2" charset="2"/>
        <a:buChar char="n"/>
        <a:defRPr sz="2954">
          <a:solidFill>
            <a:schemeClr val="tx1"/>
          </a:solidFill>
          <a:latin typeface="+mn-lt"/>
          <a:ea typeface="+mn-ea"/>
          <a:cs typeface="+mn-cs"/>
        </a:defRPr>
      </a:lvl1pPr>
      <a:lvl2pPr marL="685817" indent="-263776" algn="l" rtl="0" fontAlgn="base">
        <a:spcBef>
          <a:spcPct val="20000"/>
        </a:spcBef>
        <a:spcAft>
          <a:spcPct val="0"/>
        </a:spcAft>
        <a:buClr>
          <a:schemeClr val="accent2"/>
        </a:buClr>
        <a:buSzPct val="80000"/>
        <a:buFont typeface="Wingdings" pitchFamily="2" charset="2"/>
        <a:buChar char="¨"/>
        <a:defRPr sz="2585">
          <a:solidFill>
            <a:schemeClr val="tx1"/>
          </a:solidFill>
          <a:latin typeface="+mn-lt"/>
          <a:cs typeface="+mn-cs"/>
        </a:defRPr>
      </a:lvl2pPr>
      <a:lvl3pPr marL="1055103" indent="-211021" algn="l" rtl="0" fontAlgn="base">
        <a:spcBef>
          <a:spcPct val="20000"/>
        </a:spcBef>
        <a:spcAft>
          <a:spcPct val="0"/>
        </a:spcAft>
        <a:buClr>
          <a:schemeClr val="bg2"/>
        </a:buClr>
        <a:buSzPct val="65000"/>
        <a:buFont typeface="Wingdings" pitchFamily="2" charset="2"/>
        <a:buChar char="n"/>
        <a:defRPr sz="2215">
          <a:solidFill>
            <a:schemeClr val="tx1"/>
          </a:solidFill>
          <a:latin typeface="+mn-lt"/>
          <a:cs typeface="+mn-cs"/>
        </a:defRPr>
      </a:lvl3pPr>
      <a:lvl4pPr marL="1477145" indent="-211021" algn="l" rtl="0" fontAlgn="base">
        <a:spcBef>
          <a:spcPct val="20000"/>
        </a:spcBef>
        <a:spcAft>
          <a:spcPct val="0"/>
        </a:spcAft>
        <a:buClr>
          <a:schemeClr val="accent2"/>
        </a:buClr>
        <a:buSzPct val="70000"/>
        <a:buFont typeface="Wingdings" pitchFamily="2" charset="2"/>
        <a:buChar char="¨"/>
        <a:defRPr sz="1846">
          <a:solidFill>
            <a:schemeClr val="tx1"/>
          </a:solidFill>
          <a:latin typeface="+mn-lt"/>
          <a:cs typeface="+mn-cs"/>
        </a:defRPr>
      </a:lvl4pPr>
      <a:lvl5pPr marL="1899186"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5pPr>
      <a:lvl6pPr marL="2321227"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6pPr>
      <a:lvl7pPr marL="2743269"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7pPr>
      <a:lvl8pPr marL="3165310"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8pPr>
      <a:lvl9pPr marL="3587351" indent="-211021" algn="l" rtl="0" fontAlgn="base">
        <a:spcBef>
          <a:spcPct val="20000"/>
        </a:spcBef>
        <a:spcAft>
          <a:spcPct val="0"/>
        </a:spcAft>
        <a:buClr>
          <a:schemeClr val="bg2"/>
        </a:buClr>
        <a:buFont typeface="Wingdings" pitchFamily="2" charset="2"/>
        <a:buChar char="§"/>
        <a:defRPr sz="1846">
          <a:solidFill>
            <a:schemeClr val="tx1"/>
          </a:solidFill>
          <a:latin typeface="+mn-lt"/>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2915816" y="1827179"/>
            <a:ext cx="5948003" cy="1754326"/>
          </a:xfrm>
          <a:prstGeom prst="rect">
            <a:avLst/>
          </a:prstGeom>
          <a:noFill/>
          <a:ln w="9525">
            <a:noFill/>
            <a:miter lim="800000"/>
            <a:headEnd/>
            <a:tailEnd/>
          </a:ln>
          <a:effectLst/>
        </p:spPr>
        <p:txBody>
          <a:bodyPr wrap="square">
            <a:spAutoFit/>
          </a:bodyPr>
          <a:lstStyle/>
          <a:p>
            <a:pPr algn="ctr"/>
            <a:r>
              <a:rPr lang="en-GB" sz="3600" b="1" i="1" dirty="0">
                <a:solidFill>
                  <a:schemeClr val="bg1"/>
                </a:solidFill>
              </a:rPr>
              <a:t>Choosing Proper Nouns for naming characters in narrative</a:t>
            </a:r>
            <a:endParaRPr lang="en-GB" sz="3600" dirty="0">
              <a:solidFill>
                <a:schemeClr val="bg1"/>
              </a:solidFill>
            </a:endParaRPr>
          </a:p>
        </p:txBody>
      </p:sp>
      <p:pic>
        <p:nvPicPr>
          <p:cNvPr id="13317" name="Picture 5" descr="UniLogo"/>
          <p:cNvPicPr>
            <a:picLocks noChangeAspect="1" noChangeArrowheads="1"/>
          </p:cNvPicPr>
          <p:nvPr/>
        </p:nvPicPr>
        <p:blipFill>
          <a:blip r:embed="rId3" cstate="print"/>
          <a:srcRect/>
          <a:stretch>
            <a:fillRect/>
          </a:stretch>
        </p:blipFill>
        <p:spPr bwMode="auto">
          <a:xfrm>
            <a:off x="7077826" y="5539169"/>
            <a:ext cx="1661746" cy="6858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966" y="371430"/>
            <a:ext cx="8229600" cy="1266092"/>
          </a:xfrm>
        </p:spPr>
        <p:txBody>
          <a:bodyPr/>
          <a:lstStyle/>
          <a:p>
            <a:r>
              <a:rPr lang="en-GB" dirty="0">
                <a:solidFill>
                  <a:srgbClr val="008000"/>
                </a:solidFill>
                <a:effectLst>
                  <a:outerShdw blurRad="38100" dist="38100" dir="2700000" algn="tl">
                    <a:srgbClr val="000000">
                      <a:alpha val="43137"/>
                    </a:srgbClr>
                  </a:outerShdw>
                </a:effectLst>
              </a:rPr>
              <a:t>LEAD</a:t>
            </a:r>
            <a:r>
              <a:rPr lang="en-GB" dirty="0">
                <a:effectLst>
                  <a:outerShdw blurRad="38100" dist="38100" dir="2700000" algn="tl">
                    <a:srgbClr val="000000">
                      <a:alpha val="43137"/>
                    </a:srgbClr>
                  </a:outerShdw>
                </a:effectLst>
              </a:rPr>
              <a:t> Principles</a:t>
            </a:r>
          </a:p>
        </p:txBody>
      </p:sp>
      <p:graphicFrame>
        <p:nvGraphicFramePr>
          <p:cNvPr id="5" name="Content Placeholder 4"/>
          <p:cNvGraphicFramePr>
            <a:graphicFrameLocks noGrp="1"/>
          </p:cNvGraphicFramePr>
          <p:nvPr>
            <p:ph idx="1"/>
            <p:extLst/>
          </p:nvPr>
        </p:nvGraphicFramePr>
        <p:xfrm>
          <a:off x="185051" y="1592085"/>
          <a:ext cx="8793083" cy="4748750"/>
        </p:xfrm>
        <a:graphic>
          <a:graphicData uri="http://schemas.openxmlformats.org/drawingml/2006/table">
            <a:tbl>
              <a:tblPr firstRow="1" bandRow="1">
                <a:tableStyleId>{5C22544A-7EE6-4342-B048-85BDC9FD1C3A}</a:tableStyleId>
              </a:tblPr>
              <a:tblGrid>
                <a:gridCol w="1681241">
                  <a:extLst>
                    <a:ext uri="{9D8B030D-6E8A-4147-A177-3AD203B41FA5}">
                      <a16:colId xmlns:a16="http://schemas.microsoft.com/office/drawing/2014/main" val="20000"/>
                    </a:ext>
                  </a:extLst>
                </a:gridCol>
                <a:gridCol w="2990769">
                  <a:extLst>
                    <a:ext uri="{9D8B030D-6E8A-4147-A177-3AD203B41FA5}">
                      <a16:colId xmlns:a16="http://schemas.microsoft.com/office/drawing/2014/main" val="20001"/>
                    </a:ext>
                  </a:extLst>
                </a:gridCol>
                <a:gridCol w="4121073">
                  <a:extLst>
                    <a:ext uri="{9D8B030D-6E8A-4147-A177-3AD203B41FA5}">
                      <a16:colId xmlns:a16="http://schemas.microsoft.com/office/drawing/2014/main" val="20002"/>
                    </a:ext>
                  </a:extLst>
                </a:gridCol>
              </a:tblGrid>
              <a:tr h="342314">
                <a:tc>
                  <a:txBody>
                    <a:bodyPr/>
                    <a:lstStyle/>
                    <a:p>
                      <a:r>
                        <a:rPr lang="en-GB" sz="1500" dirty="0">
                          <a:solidFill>
                            <a:schemeClr val="tx1"/>
                          </a:solidFill>
                        </a:rPr>
                        <a:t>PRINCIPLE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EXPLANATION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500" dirty="0">
                          <a:solidFill>
                            <a:schemeClr val="tx1"/>
                          </a:solidFill>
                        </a:rPr>
                        <a:t>RATIONALE</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09822">
                <a:tc>
                  <a:txBody>
                    <a:bodyPr/>
                    <a:lstStyle/>
                    <a:p>
                      <a:r>
                        <a:rPr lang="en-GB" sz="2200" b="1" dirty="0">
                          <a:solidFill>
                            <a:srgbClr val="008000"/>
                          </a:solidFill>
                        </a:rPr>
                        <a:t>L</a:t>
                      </a:r>
                      <a:r>
                        <a:rPr lang="en-GB" sz="1500" dirty="0">
                          <a:solidFill>
                            <a:schemeClr val="tx1"/>
                          </a:solidFill>
                        </a:rPr>
                        <a:t>INKS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Make a </a:t>
                      </a:r>
                      <a:r>
                        <a:rPr lang="en-GB" sz="1700" b="1" i="1" kern="1200" dirty="0">
                          <a:solidFill>
                            <a:schemeClr val="dk1"/>
                          </a:solidFill>
                          <a:effectLst/>
                          <a:latin typeface="+mn-lt"/>
                          <a:ea typeface="+mn-ea"/>
                          <a:cs typeface="+mn-cs"/>
                        </a:rPr>
                        <a:t>link</a:t>
                      </a:r>
                      <a:r>
                        <a:rPr lang="en-GB" sz="1700" kern="1200" dirty="0">
                          <a:solidFill>
                            <a:schemeClr val="dk1"/>
                          </a:solidFill>
                          <a:effectLst/>
                          <a:latin typeface="+mn-lt"/>
                          <a:ea typeface="+mn-ea"/>
                          <a:cs typeface="+mn-cs"/>
                        </a:rPr>
                        <a:t> between the grammar being introduced and how it works in the writing being taught</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establish</a:t>
                      </a:r>
                      <a:r>
                        <a:rPr lang="en-GB" sz="1500" b="0" baseline="0" dirty="0">
                          <a:solidFill>
                            <a:srgbClr val="000000"/>
                          </a:solidFill>
                          <a:effectLst/>
                          <a:latin typeface="+mn-lt"/>
                          <a:ea typeface="Calibri" panose="020F0502020204030204" pitchFamily="34" charset="0"/>
                        </a:rPr>
                        <a:t> a purposeful learning reason for addressing grammar, and connect grammar with meaning and rhetorical effect</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415">
                <a:tc>
                  <a:txBody>
                    <a:bodyPr/>
                    <a:lstStyle/>
                    <a:p>
                      <a:r>
                        <a:rPr lang="en-GB" sz="2200" b="1" dirty="0">
                          <a:solidFill>
                            <a:srgbClr val="008000"/>
                          </a:solidFill>
                        </a:rPr>
                        <a:t>E</a:t>
                      </a:r>
                      <a:r>
                        <a:rPr lang="en-GB" sz="1500" dirty="0">
                          <a:solidFill>
                            <a:schemeClr val="tx1"/>
                          </a:solidFill>
                        </a:rPr>
                        <a:t>XAMPLES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Explain the grammar through </a:t>
                      </a:r>
                      <a:r>
                        <a:rPr lang="en-GB" sz="1700" b="1" i="1" kern="1200" dirty="0">
                          <a:solidFill>
                            <a:schemeClr val="dk1"/>
                          </a:solidFill>
                          <a:effectLst/>
                          <a:latin typeface="+mn-lt"/>
                          <a:ea typeface="+mn-ea"/>
                          <a:cs typeface="+mn-cs"/>
                        </a:rPr>
                        <a:t>examples</a:t>
                      </a:r>
                      <a:r>
                        <a:rPr lang="en-GB" sz="1700" kern="1200" dirty="0">
                          <a:solidFill>
                            <a:schemeClr val="dk1"/>
                          </a:solidFill>
                          <a:effectLst/>
                          <a:latin typeface="+mn-lt"/>
                          <a:ea typeface="+mn-ea"/>
                          <a:cs typeface="+mn-cs"/>
                        </a:rPr>
                        <a:t>, not lengthy explanations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avoid writing lessons becoming mini-grammar</a:t>
                      </a:r>
                      <a:r>
                        <a:rPr lang="en-GB" sz="1500" b="0" baseline="0" dirty="0">
                          <a:solidFill>
                            <a:srgbClr val="000000"/>
                          </a:solidFill>
                          <a:effectLst/>
                          <a:latin typeface="+mn-lt"/>
                          <a:ea typeface="Calibri" panose="020F0502020204030204" pitchFamily="34" charset="0"/>
                        </a:rPr>
                        <a:t> lessons, and to allow access to the structure even if the grammar concept is not fully understood</a:t>
                      </a:r>
                      <a:endParaRPr lang="en-GB" sz="1500" b="0" dirty="0">
                        <a:solidFill>
                          <a:srgbClr val="000000"/>
                        </a:solidFill>
                        <a:effectLst/>
                        <a:latin typeface="+mn-lt"/>
                        <a:ea typeface="Calibri" panose="020F0502020204030204" pitchFamily="34" charset="0"/>
                      </a:endParaRP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928468">
                <a:tc>
                  <a:txBody>
                    <a:bodyPr/>
                    <a:lstStyle/>
                    <a:p>
                      <a:r>
                        <a:rPr lang="en-GB" sz="2200" b="1" dirty="0">
                          <a:solidFill>
                            <a:srgbClr val="008000"/>
                          </a:solidFill>
                        </a:rPr>
                        <a:t>A</a:t>
                      </a:r>
                      <a:r>
                        <a:rPr lang="en-GB" sz="1500" dirty="0">
                          <a:solidFill>
                            <a:schemeClr val="tx1"/>
                          </a:solidFill>
                        </a:rPr>
                        <a:t>UTHENTIC TEXTS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Use </a:t>
                      </a:r>
                      <a:r>
                        <a:rPr lang="en-GB" sz="1700" b="1" i="1" kern="1200" dirty="0">
                          <a:solidFill>
                            <a:schemeClr val="dk1"/>
                          </a:solidFill>
                          <a:effectLst/>
                          <a:latin typeface="+mn-lt"/>
                          <a:ea typeface="+mn-ea"/>
                          <a:cs typeface="+mn-cs"/>
                        </a:rPr>
                        <a:t>authentic</a:t>
                      </a:r>
                      <a:r>
                        <a:rPr lang="en-GB" sz="1700" kern="1200" dirty="0">
                          <a:solidFill>
                            <a:schemeClr val="dk1"/>
                          </a:solidFill>
                          <a:effectLst/>
                          <a:latin typeface="+mn-lt"/>
                          <a:ea typeface="+mn-ea"/>
                          <a:cs typeface="+mn-cs"/>
                        </a:rPr>
                        <a:t> texts as models to link writers to the broader community of writers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integrate reading and writing and show how ‘real’ writers make language choices</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28468">
                <a:tc>
                  <a:txBody>
                    <a:bodyPr/>
                    <a:lstStyle/>
                    <a:p>
                      <a:r>
                        <a:rPr lang="en-GB" sz="2200" b="1" dirty="0">
                          <a:solidFill>
                            <a:srgbClr val="008000"/>
                          </a:solidFill>
                        </a:rPr>
                        <a:t>D</a:t>
                      </a:r>
                      <a:r>
                        <a:rPr lang="en-GB" sz="1500" dirty="0">
                          <a:solidFill>
                            <a:schemeClr val="tx1"/>
                          </a:solidFill>
                        </a:rPr>
                        <a:t>ISCUSSION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400"/>
                        </a:lnSpc>
                      </a:pPr>
                      <a:r>
                        <a:rPr lang="en-GB" sz="1700" kern="1200" dirty="0">
                          <a:solidFill>
                            <a:schemeClr val="dk1"/>
                          </a:solidFill>
                          <a:effectLst/>
                          <a:latin typeface="+mn-lt"/>
                          <a:ea typeface="+mn-ea"/>
                          <a:cs typeface="+mn-cs"/>
                        </a:rPr>
                        <a:t>Build in high-quality </a:t>
                      </a:r>
                      <a:r>
                        <a:rPr lang="en-GB" sz="1700" b="1" i="1" kern="1200" dirty="0">
                          <a:solidFill>
                            <a:schemeClr val="dk1"/>
                          </a:solidFill>
                          <a:effectLst/>
                          <a:latin typeface="+mn-lt"/>
                          <a:ea typeface="+mn-ea"/>
                          <a:cs typeface="+mn-cs"/>
                        </a:rPr>
                        <a:t>discussion</a:t>
                      </a:r>
                      <a:r>
                        <a:rPr lang="en-GB" sz="1700" kern="1200" dirty="0">
                          <a:solidFill>
                            <a:schemeClr val="dk1"/>
                          </a:solidFill>
                          <a:effectLst/>
                          <a:latin typeface="+mn-lt"/>
                          <a:ea typeface="+mn-ea"/>
                          <a:cs typeface="+mn-cs"/>
                        </a:rPr>
                        <a:t> about grammar and its effects</a:t>
                      </a:r>
                      <a:endParaRPr lang="en-GB" sz="15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nSpc>
                          <a:spcPts val="2400"/>
                        </a:lnSpc>
                        <a:spcAft>
                          <a:spcPts val="0"/>
                        </a:spcAft>
                      </a:pPr>
                      <a:r>
                        <a:rPr lang="en-GB" sz="1500" b="0" dirty="0">
                          <a:solidFill>
                            <a:srgbClr val="000000"/>
                          </a:solidFill>
                          <a:effectLst/>
                          <a:latin typeface="+mn-lt"/>
                          <a:ea typeface="Calibri" panose="020F0502020204030204" pitchFamily="34" charset="0"/>
                        </a:rPr>
                        <a:t>To promote deep metalinguistic learning about why a particular choice works, and to develop independence rather than compliance</a:t>
                      </a:r>
                    </a:p>
                  </a:txBody>
                  <a:tcPr marL="63305" marR="633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81424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458" y="637305"/>
            <a:ext cx="8229600" cy="1129972"/>
          </a:xfrm>
        </p:spPr>
        <p:txBody>
          <a:bodyPr/>
          <a:lstStyle/>
          <a:p>
            <a:r>
              <a:rPr lang="en-GB" dirty="0">
                <a:effectLst>
                  <a:outerShdw blurRad="38100" dist="38100" dir="2700000" algn="tl">
                    <a:srgbClr val="000000">
                      <a:alpha val="43137"/>
                    </a:srgbClr>
                  </a:outerShdw>
                </a:effectLst>
              </a:rPr>
              <a:t>Creating Characters in Narrative</a:t>
            </a:r>
          </a:p>
        </p:txBody>
      </p:sp>
      <p:sp>
        <p:nvSpPr>
          <p:cNvPr id="3" name="Content Placeholder 2"/>
          <p:cNvSpPr>
            <a:spLocks noGrp="1"/>
          </p:cNvSpPr>
          <p:nvPr>
            <p:ph idx="1"/>
          </p:nvPr>
        </p:nvSpPr>
        <p:spPr/>
        <p:txBody>
          <a:bodyPr/>
          <a:lstStyle/>
          <a:p>
            <a:pPr indent="-257174">
              <a:lnSpc>
                <a:spcPts val="2400"/>
              </a:lnSpc>
              <a:spcBef>
                <a:spcPts val="0"/>
              </a:spcBef>
              <a:spcAft>
                <a:spcPts val="554"/>
              </a:spcAft>
              <a:buClrTx/>
              <a:buSzPct val="80000"/>
              <a:buFont typeface="Wingdings" panose="05000000000000000000" pitchFamily="2" charset="2"/>
              <a:buChar char="q"/>
            </a:pPr>
            <a:r>
              <a:rPr lang="en-GB" sz="1662" dirty="0">
                <a:solidFill>
                  <a:srgbClr val="FF0000"/>
                </a:solidFill>
              </a:rPr>
              <a:t>Show not tell: </a:t>
            </a:r>
            <a:r>
              <a:rPr lang="en-GB" sz="1662" dirty="0"/>
              <a:t>reveal your character through showing what they are like, not just telling the reader;</a:t>
            </a:r>
          </a:p>
          <a:p>
            <a:pPr indent="-257174">
              <a:lnSpc>
                <a:spcPts val="2400"/>
              </a:lnSpc>
              <a:spcBef>
                <a:spcPts val="0"/>
              </a:spcBef>
              <a:spcAft>
                <a:spcPts val="554"/>
              </a:spcAft>
              <a:buClrTx/>
              <a:buSzPct val="80000"/>
              <a:buFont typeface="Wingdings" panose="05000000000000000000" pitchFamily="2" charset="2"/>
              <a:buChar char="q"/>
            </a:pPr>
            <a:r>
              <a:rPr lang="en-GB" sz="1662" dirty="0"/>
              <a:t>Use </a:t>
            </a:r>
            <a:r>
              <a:rPr lang="en-GB" sz="1662" dirty="0">
                <a:solidFill>
                  <a:srgbClr val="FF0000"/>
                </a:solidFill>
              </a:rPr>
              <a:t>specific, concrete detail </a:t>
            </a:r>
            <a:r>
              <a:rPr lang="en-GB" sz="1662" dirty="0"/>
              <a:t>to describe characters to make your readers believe in them;</a:t>
            </a:r>
          </a:p>
          <a:p>
            <a:pPr indent="-257174">
              <a:lnSpc>
                <a:spcPts val="2400"/>
              </a:lnSpc>
              <a:spcBef>
                <a:spcPts val="0"/>
              </a:spcBef>
              <a:spcAft>
                <a:spcPts val="554"/>
              </a:spcAft>
              <a:buClrTx/>
              <a:buSzPct val="80000"/>
              <a:buFont typeface="Wingdings" panose="05000000000000000000" pitchFamily="2" charset="2"/>
              <a:buChar char="q"/>
            </a:pPr>
            <a:r>
              <a:rPr lang="en-GB" sz="1662" dirty="0"/>
              <a:t>Create </a:t>
            </a:r>
            <a:r>
              <a:rPr lang="en-GB" sz="1662" dirty="0">
                <a:solidFill>
                  <a:srgbClr val="FF0000"/>
                </a:solidFill>
              </a:rPr>
              <a:t>strong visual descriptions </a:t>
            </a:r>
            <a:r>
              <a:rPr lang="en-GB" sz="1662" dirty="0"/>
              <a:t>which allow your reader to see the character in their own mind’s eye;</a:t>
            </a:r>
          </a:p>
          <a:p>
            <a:pPr indent="-257174">
              <a:lnSpc>
                <a:spcPts val="2400"/>
              </a:lnSpc>
              <a:spcBef>
                <a:spcPts val="0"/>
              </a:spcBef>
              <a:spcAft>
                <a:spcPts val="554"/>
              </a:spcAft>
              <a:buClrTx/>
              <a:buSzPct val="80000"/>
              <a:buFont typeface="Wingdings" panose="05000000000000000000" pitchFamily="2" charset="2"/>
              <a:buChar char="q"/>
            </a:pPr>
            <a:r>
              <a:rPr lang="en-GB" sz="1662" dirty="0"/>
              <a:t>Think about </a:t>
            </a:r>
            <a:r>
              <a:rPr lang="en-GB" sz="1662" dirty="0">
                <a:solidFill>
                  <a:srgbClr val="FF0000"/>
                </a:solidFill>
              </a:rPr>
              <a:t>how you name your characters;</a:t>
            </a:r>
          </a:p>
          <a:p>
            <a:pPr indent="-257174">
              <a:lnSpc>
                <a:spcPts val="2400"/>
              </a:lnSpc>
              <a:spcBef>
                <a:spcPts val="0"/>
              </a:spcBef>
              <a:spcAft>
                <a:spcPts val="554"/>
              </a:spcAft>
              <a:buClrTx/>
              <a:buSzPct val="80000"/>
              <a:buFont typeface="Wingdings" panose="05000000000000000000" pitchFamily="2" charset="2"/>
              <a:buChar char="q"/>
            </a:pPr>
            <a:r>
              <a:rPr lang="en-GB" sz="1662" dirty="0"/>
              <a:t>Reveal </a:t>
            </a:r>
            <a:r>
              <a:rPr lang="en-GB" sz="1662" dirty="0">
                <a:solidFill>
                  <a:srgbClr val="FF0000"/>
                </a:solidFill>
              </a:rPr>
              <a:t>inner reflections </a:t>
            </a:r>
            <a:r>
              <a:rPr lang="en-GB" sz="1662" dirty="0"/>
              <a:t>so your readers know what your characters are thinking and feeling;</a:t>
            </a:r>
          </a:p>
          <a:p>
            <a:pPr indent="-257174">
              <a:lnSpc>
                <a:spcPts val="2400"/>
              </a:lnSpc>
              <a:spcBef>
                <a:spcPts val="0"/>
              </a:spcBef>
              <a:spcAft>
                <a:spcPts val="554"/>
              </a:spcAft>
              <a:buClrTx/>
              <a:buSzPct val="80000"/>
              <a:buFont typeface="Wingdings" panose="05000000000000000000" pitchFamily="2" charset="2"/>
              <a:buChar char="q"/>
            </a:pPr>
            <a:r>
              <a:rPr lang="en-GB" sz="1662" dirty="0"/>
              <a:t>Use </a:t>
            </a:r>
            <a:r>
              <a:rPr lang="en-GB" sz="1662" dirty="0">
                <a:solidFill>
                  <a:srgbClr val="FF0000"/>
                </a:solidFill>
              </a:rPr>
              <a:t>dialogue</a:t>
            </a:r>
            <a:r>
              <a:rPr lang="en-GB" sz="1662" dirty="0"/>
              <a:t> to reveal your character.</a:t>
            </a:r>
          </a:p>
          <a:p>
            <a:pPr>
              <a:lnSpc>
                <a:spcPts val="2400"/>
              </a:lnSpc>
              <a:spcBef>
                <a:spcPts val="0"/>
              </a:spcBef>
              <a:buClrTx/>
              <a:buSzPct val="80000"/>
              <a:buFont typeface="Wingdings" panose="05000000000000000000" pitchFamily="2" charset="2"/>
              <a:buChar char="q"/>
            </a:pPr>
            <a:endParaRPr lang="en-GB" sz="1600" dirty="0"/>
          </a:p>
        </p:txBody>
      </p:sp>
    </p:spTree>
    <p:extLst>
      <p:ext uri="{BB962C8B-B14F-4D97-AF65-F5344CB8AC3E}">
        <p14:creationId xmlns:p14="http://schemas.microsoft.com/office/powerpoint/2010/main" val="3649823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013" y="479912"/>
            <a:ext cx="8141974" cy="730438"/>
          </a:xfrm>
        </p:spPr>
        <p:txBody>
          <a:bodyPr>
            <a:noAutofit/>
          </a:bodyPr>
          <a:lstStyle/>
          <a:p>
            <a:r>
              <a:rPr lang="en-GB" sz="3600" dirty="0">
                <a:effectLst>
                  <a:outerShdw blurRad="38100" dist="38100" dir="2700000" algn="tl">
                    <a:srgbClr val="000000">
                      <a:alpha val="43137"/>
                    </a:srgbClr>
                  </a:outerShdw>
                </a:effectLst>
              </a:rPr>
              <a:t>Creating Characters in Narrative</a:t>
            </a:r>
            <a:endParaRPr lang="en-GB" sz="3600" dirty="0"/>
          </a:p>
        </p:txBody>
      </p:sp>
      <p:sp>
        <p:nvSpPr>
          <p:cNvPr id="4" name="TextBox 3"/>
          <p:cNvSpPr txBox="1"/>
          <p:nvPr/>
        </p:nvSpPr>
        <p:spPr>
          <a:xfrm>
            <a:off x="504809" y="2636217"/>
            <a:ext cx="6443455" cy="2401363"/>
          </a:xfrm>
          <a:prstGeom prst="rect">
            <a:avLst/>
          </a:prstGeom>
          <a:solidFill>
            <a:schemeClr val="accent6">
              <a:lumMod val="60000"/>
              <a:lumOff val="40000"/>
            </a:schemeClr>
          </a:solidFill>
          <a:ln>
            <a:solidFill>
              <a:schemeClr val="tx1"/>
            </a:solidFill>
          </a:ln>
        </p:spPr>
        <p:txBody>
          <a:bodyPr wrap="square" rtlCol="0">
            <a:spAutoFit/>
          </a:bodyPr>
          <a:lstStyle/>
          <a:p>
            <a:pPr marL="79133">
              <a:lnSpc>
                <a:spcPts val="2585"/>
              </a:lnSpc>
              <a:spcBef>
                <a:spcPts val="0"/>
              </a:spcBef>
            </a:pPr>
            <a:r>
              <a:rPr lang="en-GB" sz="2000" dirty="0"/>
              <a:t>When she marched – Miss Trunchbull never walked, she always marched like a Stormtrooper with long strides and arms </a:t>
            </a:r>
            <a:r>
              <a:rPr lang="en-GB" sz="2000" dirty="0" err="1"/>
              <a:t>aswinging</a:t>
            </a:r>
            <a:r>
              <a:rPr lang="en-GB" sz="2000" dirty="0"/>
              <a:t> –when she marched along a corridor you could actually hear her snorting as she went, and if a group of children happened to be in her path, she ploughed through them like a tank, bouncing off her to left and right.</a:t>
            </a:r>
          </a:p>
        </p:txBody>
      </p:sp>
      <p:sp>
        <p:nvSpPr>
          <p:cNvPr id="6" name="TextBox 5">
            <a:extLst>
              <a:ext uri="{FF2B5EF4-FFF2-40B4-BE49-F238E27FC236}">
                <a16:creationId xmlns:a16="http://schemas.microsoft.com/office/drawing/2014/main" id="{55B4719F-FFF4-41DE-B6BF-61FE2875E87A}"/>
              </a:ext>
            </a:extLst>
          </p:cNvPr>
          <p:cNvSpPr txBox="1"/>
          <p:nvPr/>
        </p:nvSpPr>
        <p:spPr>
          <a:xfrm>
            <a:off x="504810" y="1331874"/>
            <a:ext cx="5278742" cy="1015663"/>
          </a:xfrm>
          <a:prstGeom prst="rect">
            <a:avLst/>
          </a:prstGeom>
          <a:solidFill>
            <a:srgbClr val="DDF4FB"/>
          </a:solidFill>
          <a:ln>
            <a:solidFill>
              <a:schemeClr val="tx1"/>
            </a:solidFill>
          </a:ln>
        </p:spPr>
        <p:txBody>
          <a:bodyPr wrap="square" rtlCol="0">
            <a:spAutoFit/>
          </a:bodyPr>
          <a:lstStyle/>
          <a:p>
            <a:r>
              <a:rPr lang="en-GB" sz="2000" dirty="0">
                <a:latin typeface="Arial" panose="020B0604020202020204" pitchFamily="34" charset="0"/>
                <a:cs typeface="Arial" panose="020B0604020202020204" pitchFamily="34" charset="0"/>
              </a:rPr>
              <a:t>Mr Wormwood was a small ratty-looking man whose front teeth stuck out underneath a thin ratty moustache.                                                  </a:t>
            </a:r>
          </a:p>
        </p:txBody>
      </p:sp>
      <p:sp>
        <p:nvSpPr>
          <p:cNvPr id="7" name="TextBox 6">
            <a:extLst>
              <a:ext uri="{FF2B5EF4-FFF2-40B4-BE49-F238E27FC236}">
                <a16:creationId xmlns:a16="http://schemas.microsoft.com/office/drawing/2014/main" id="{3E58AB34-CB52-4A9D-84CB-63ECADEB1D5C}"/>
              </a:ext>
            </a:extLst>
          </p:cNvPr>
          <p:cNvSpPr txBox="1"/>
          <p:nvPr/>
        </p:nvSpPr>
        <p:spPr>
          <a:xfrm>
            <a:off x="6012160" y="1101041"/>
            <a:ext cx="2964668" cy="1477328"/>
          </a:xfrm>
          <a:prstGeom prst="rect">
            <a:avLst/>
          </a:prstGeom>
          <a:noFill/>
        </p:spPr>
        <p:txBody>
          <a:bodyPr wrap="square" rtlCol="0">
            <a:spAutoFit/>
          </a:bodyPr>
          <a:lstStyle/>
          <a:p>
            <a:r>
              <a:rPr lang="en-GB" dirty="0">
                <a:solidFill>
                  <a:srgbClr val="FF0000"/>
                </a:solidFill>
              </a:rPr>
              <a:t>How well </a:t>
            </a:r>
            <a:r>
              <a:rPr lang="en-GB">
                <a:solidFill>
                  <a:srgbClr val="FF0000"/>
                </a:solidFill>
              </a:rPr>
              <a:t>does each </a:t>
            </a:r>
            <a:r>
              <a:rPr lang="en-GB" dirty="0">
                <a:solidFill>
                  <a:srgbClr val="FF0000"/>
                </a:solidFill>
              </a:rPr>
              <a:t>character’s name match their description? What more does  the name  tell you about the person? </a:t>
            </a:r>
          </a:p>
        </p:txBody>
      </p:sp>
      <p:pic>
        <p:nvPicPr>
          <p:cNvPr id="12" name="Picture 11">
            <a:extLst>
              <a:ext uri="{FF2B5EF4-FFF2-40B4-BE49-F238E27FC236}">
                <a16:creationId xmlns:a16="http://schemas.microsoft.com/office/drawing/2014/main" id="{CF54AEA1-359F-4822-ADE5-1F648A0032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4365" y="2636217"/>
            <a:ext cx="1692101" cy="2494004"/>
          </a:xfrm>
          <a:prstGeom prst="rect">
            <a:avLst/>
          </a:prstGeom>
        </p:spPr>
      </p:pic>
      <p:sp>
        <p:nvSpPr>
          <p:cNvPr id="13" name="Rectangle 12">
            <a:extLst>
              <a:ext uri="{FF2B5EF4-FFF2-40B4-BE49-F238E27FC236}">
                <a16:creationId xmlns:a16="http://schemas.microsoft.com/office/drawing/2014/main" id="{163581AF-54D0-4518-B0AC-F50E2FC166BB}"/>
              </a:ext>
            </a:extLst>
          </p:cNvPr>
          <p:cNvSpPr/>
          <p:nvPr/>
        </p:nvSpPr>
        <p:spPr>
          <a:xfrm>
            <a:off x="501012" y="5326260"/>
            <a:ext cx="7383356" cy="1323439"/>
          </a:xfrm>
          <a:prstGeom prst="rect">
            <a:avLst/>
          </a:prstGeom>
          <a:solidFill>
            <a:srgbClr val="FFCC99"/>
          </a:solidFill>
          <a:ln>
            <a:solidFill>
              <a:schemeClr val="tx1"/>
            </a:solidFill>
          </a:ln>
        </p:spPr>
        <p:txBody>
          <a:bodyPr wrap="square">
            <a:spAutoFit/>
          </a:bodyPr>
          <a:lstStyle/>
          <a:p>
            <a:r>
              <a:rPr lang="en-GB" sz="2000" dirty="0">
                <a:latin typeface="Arial" panose="020B0604020202020204" pitchFamily="34" charset="0"/>
                <a:cs typeface="Arial" panose="020B0604020202020204" pitchFamily="34" charset="0"/>
              </a:rPr>
              <a:t>Miss Honey…had a lovely pale oval Madonna face with blue eyes and her hair was light brown. Her body was so slim and fragile one got the feeling that if she fell over she would smash into a thousand pieces, like a porcelain figure.</a:t>
            </a:r>
            <a:endParaRPr lang="en-GB" sz="2000" dirty="0"/>
          </a:p>
        </p:txBody>
      </p:sp>
    </p:spTree>
    <p:extLst>
      <p:ext uri="{BB962C8B-B14F-4D97-AF65-F5344CB8AC3E}">
        <p14:creationId xmlns:p14="http://schemas.microsoft.com/office/powerpoint/2010/main" val="75875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79296" cy="1371600"/>
          </a:xfrm>
        </p:spPr>
        <p:txBody>
          <a:bodyPr/>
          <a:lstStyle/>
          <a:p>
            <a:r>
              <a:rPr lang="en-GB" sz="3800" dirty="0">
                <a:effectLst>
                  <a:outerShdw blurRad="38100" dist="38100" dir="2700000" algn="tl">
                    <a:srgbClr val="000000">
                      <a:alpha val="43137"/>
                    </a:srgbClr>
                  </a:outerShdw>
                </a:effectLst>
              </a:rPr>
              <a:t>Verbalising the Grammar-Writing Link</a:t>
            </a:r>
          </a:p>
        </p:txBody>
      </p:sp>
      <p:sp>
        <p:nvSpPr>
          <p:cNvPr id="3" name="Content Placeholder 2"/>
          <p:cNvSpPr>
            <a:spLocks noGrp="1"/>
          </p:cNvSpPr>
          <p:nvPr>
            <p:ph idx="1"/>
          </p:nvPr>
        </p:nvSpPr>
        <p:spPr>
          <a:xfrm>
            <a:off x="575556" y="4005064"/>
            <a:ext cx="7992888" cy="2376264"/>
          </a:xfrm>
          <a:solidFill>
            <a:schemeClr val="accent6">
              <a:lumMod val="40000"/>
              <a:lumOff val="60000"/>
            </a:schemeClr>
          </a:solidFill>
          <a:ln>
            <a:solidFill>
              <a:schemeClr val="tx1"/>
            </a:solidFill>
          </a:ln>
        </p:spPr>
        <p:txBody>
          <a:bodyPr/>
          <a:lstStyle/>
          <a:p>
            <a:pPr marL="59357" indent="0">
              <a:lnSpc>
                <a:spcPts val="2400"/>
              </a:lnSpc>
              <a:spcBef>
                <a:spcPts val="0"/>
              </a:spcBef>
              <a:spcAft>
                <a:spcPts val="554"/>
              </a:spcAft>
              <a:buClrTx/>
              <a:buSzPct val="80000"/>
              <a:buNone/>
            </a:pPr>
            <a:r>
              <a:rPr lang="en-GB" sz="1800" u="sng" dirty="0"/>
              <a:t>Verbalisation to share with students:</a:t>
            </a:r>
          </a:p>
          <a:p>
            <a:pPr marL="59357" indent="0">
              <a:lnSpc>
                <a:spcPts val="2400"/>
              </a:lnSpc>
              <a:spcBef>
                <a:spcPts val="0"/>
              </a:spcBef>
              <a:spcAft>
                <a:spcPts val="554"/>
              </a:spcAft>
              <a:buClrTx/>
              <a:buSzPct val="80000"/>
              <a:buNone/>
            </a:pPr>
            <a:r>
              <a:rPr lang="en-GB" sz="1800" dirty="0"/>
              <a:t>When you are creating characters in narrative, you can think about </a:t>
            </a:r>
            <a:r>
              <a:rPr lang="en-GB" sz="1800" dirty="0">
                <a:solidFill>
                  <a:srgbClr val="FF0000"/>
                </a:solidFill>
              </a:rPr>
              <a:t>how you name your characters. </a:t>
            </a:r>
            <a:r>
              <a:rPr lang="en-GB" sz="1800" dirty="0"/>
              <a:t>You might choose a name that matches their appearance or suggests what kind of person they are.</a:t>
            </a:r>
            <a:endParaRPr lang="en-GB" sz="1800" dirty="0">
              <a:solidFill>
                <a:srgbClr val="FF0000"/>
              </a:solidFill>
            </a:endParaRPr>
          </a:p>
          <a:p>
            <a:pPr marL="59357" indent="0">
              <a:lnSpc>
                <a:spcPts val="2400"/>
              </a:lnSpc>
              <a:spcBef>
                <a:spcPts val="0"/>
              </a:spcBef>
              <a:spcAft>
                <a:spcPts val="554"/>
              </a:spcAft>
              <a:buClrTx/>
              <a:buSzPct val="80000"/>
              <a:buNone/>
            </a:pPr>
            <a:endParaRPr lang="en-GB" sz="1800" dirty="0"/>
          </a:p>
          <a:p>
            <a:pPr marL="0" indent="0">
              <a:lnSpc>
                <a:spcPts val="2800"/>
              </a:lnSpc>
              <a:spcBef>
                <a:spcPts val="0"/>
              </a:spcBef>
              <a:buNone/>
            </a:pPr>
            <a:r>
              <a:rPr lang="en-GB" sz="1800" dirty="0"/>
              <a:t>Choose your Proper Nouns carefully! </a:t>
            </a:r>
          </a:p>
        </p:txBody>
      </p:sp>
      <p:sp>
        <p:nvSpPr>
          <p:cNvPr id="4" name="TextBox 3"/>
          <p:cNvSpPr txBox="1"/>
          <p:nvPr/>
        </p:nvSpPr>
        <p:spPr>
          <a:xfrm>
            <a:off x="575556" y="1700808"/>
            <a:ext cx="7992888" cy="1887696"/>
          </a:xfrm>
          <a:prstGeom prst="rect">
            <a:avLst/>
          </a:prstGeom>
          <a:noFill/>
          <a:ln>
            <a:solidFill>
              <a:schemeClr val="tx1"/>
            </a:solidFill>
          </a:ln>
        </p:spPr>
        <p:txBody>
          <a:bodyPr wrap="square" rtlCol="0">
            <a:spAutoFit/>
          </a:bodyPr>
          <a:lstStyle/>
          <a:p>
            <a:pPr>
              <a:lnSpc>
                <a:spcPts val="2800"/>
              </a:lnSpc>
            </a:pPr>
            <a:r>
              <a:rPr lang="en-GB" dirty="0"/>
              <a:t>A crucial element of the LEAD principles is helping writers to think explicitly (</a:t>
            </a:r>
            <a:r>
              <a:rPr lang="en-GB" dirty="0" err="1"/>
              <a:t>metalinguistically</a:t>
            </a:r>
            <a:r>
              <a:rPr lang="en-GB" dirty="0"/>
              <a:t>) about the choices they make.  As a teacher, you need to support this by being crystal clear yourself about how you verbalise the link between a grammar choice and its effect in a particular text/context.  Then express this in student-friendly language, as below.</a:t>
            </a:r>
          </a:p>
        </p:txBody>
      </p:sp>
    </p:spTree>
    <p:extLst>
      <p:ext uri="{BB962C8B-B14F-4D97-AF65-F5344CB8AC3E}">
        <p14:creationId xmlns:p14="http://schemas.microsoft.com/office/powerpoint/2010/main" val="3491462453"/>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5280</TotalTime>
  <Words>878</Words>
  <Application>Microsoft Office PowerPoint</Application>
  <PresentationFormat>On-screen Show (4:3)</PresentationFormat>
  <Paragraphs>49</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Arial Black</vt:lpstr>
      <vt:lpstr>Times New Roman</vt:lpstr>
      <vt:lpstr>Wingdings</vt:lpstr>
      <vt:lpstr>Pixel</vt:lpstr>
      <vt:lpstr>PowerPoint Presentation</vt:lpstr>
      <vt:lpstr>LEAD Principles</vt:lpstr>
      <vt:lpstr>Creating Characters in Narrative</vt:lpstr>
      <vt:lpstr>Creating Characters in Narrative</vt:lpstr>
      <vt:lpstr>Verbalising the Grammar-Writing Link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Myhill, Debra</dc:creator>
  <cp:lastModifiedBy>helen lines</cp:lastModifiedBy>
  <cp:revision>414</cp:revision>
  <cp:lastPrinted>2016-04-04T06:59:35Z</cp:lastPrinted>
  <dcterms:created xsi:type="dcterms:W3CDTF">2006-06-23T08:27:44Z</dcterms:created>
  <dcterms:modified xsi:type="dcterms:W3CDTF">2020-01-17T14:01:23Z</dcterms:modified>
</cp:coreProperties>
</file>